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12"/>
  </p:notesMasterIdLst>
  <p:sldIdLst>
    <p:sldId id="256" r:id="rId2"/>
    <p:sldId id="257" r:id="rId3"/>
    <p:sldId id="264" r:id="rId4"/>
    <p:sldId id="259" r:id="rId5"/>
    <p:sldId id="262" r:id="rId6"/>
    <p:sldId id="265" r:id="rId7"/>
    <p:sldId id="266" r:id="rId8"/>
    <p:sldId id="268" r:id="rId9"/>
    <p:sldId id="267"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3"/>
    <p:restoredTop sz="62798" autoAdjust="0"/>
  </p:normalViewPr>
  <p:slideViewPr>
    <p:cSldViewPr snapToGrid="0">
      <p:cViewPr varScale="1">
        <p:scale>
          <a:sx n="101" d="100"/>
          <a:sy n="101" d="100"/>
        </p:scale>
        <p:origin x="240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B2BAF-AE19-F24E-B196-823F137A1BD9}" type="datetimeFigureOut">
              <a:rPr lang="en-US" smtClean="0"/>
              <a:t>3/9/2025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74A902-F520-A14A-BC5A-A55B4902822B}" type="slidenum">
              <a:rPr lang="en-US" smtClean="0"/>
              <a:t>‹#›</a:t>
            </a:fld>
            <a:endParaRPr lang="en-US"/>
          </a:p>
        </p:txBody>
      </p:sp>
    </p:spTree>
    <p:extLst>
      <p:ext uri="{BB962C8B-B14F-4D97-AF65-F5344CB8AC3E}">
        <p14:creationId xmlns:p14="http://schemas.microsoft.com/office/powerpoint/2010/main" val="2228062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REID SLIDE: Introduction</a:t>
            </a:r>
          </a:p>
        </p:txBody>
      </p:sp>
      <p:sp>
        <p:nvSpPr>
          <p:cNvPr id="4" name="Slide Number Placeholder 3"/>
          <p:cNvSpPr>
            <a:spLocks noGrp="1"/>
          </p:cNvSpPr>
          <p:nvPr>
            <p:ph type="sldNum" sz="quarter" idx="5"/>
          </p:nvPr>
        </p:nvSpPr>
        <p:spPr/>
        <p:txBody>
          <a:bodyPr/>
          <a:lstStyle/>
          <a:p>
            <a:fld id="{DF74A902-F520-A14A-BC5A-A55B4902822B}" type="slidenum">
              <a:rPr lang="en-US" smtClean="0"/>
              <a:t>1</a:t>
            </a:fld>
            <a:endParaRPr lang="en-US"/>
          </a:p>
        </p:txBody>
      </p:sp>
    </p:spTree>
    <p:extLst>
      <p:ext uri="{BB962C8B-B14F-4D97-AF65-F5344CB8AC3E}">
        <p14:creationId xmlns:p14="http://schemas.microsoft.com/office/powerpoint/2010/main" val="1237766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REID SLIDE: Wrap-Up Time! Check in if Gabe has any other ideas</a:t>
            </a:r>
          </a:p>
        </p:txBody>
      </p:sp>
      <p:sp>
        <p:nvSpPr>
          <p:cNvPr id="4" name="Slide Number Placeholder 3"/>
          <p:cNvSpPr>
            <a:spLocks noGrp="1"/>
          </p:cNvSpPr>
          <p:nvPr>
            <p:ph type="sldNum" sz="quarter" idx="5"/>
          </p:nvPr>
        </p:nvSpPr>
        <p:spPr/>
        <p:txBody>
          <a:bodyPr/>
          <a:lstStyle/>
          <a:p>
            <a:fld id="{DF74A902-F520-A14A-BC5A-A55B4902822B}" type="slidenum">
              <a:rPr lang="en-US" smtClean="0"/>
              <a:t>10</a:t>
            </a:fld>
            <a:endParaRPr lang="en-US"/>
          </a:p>
        </p:txBody>
      </p:sp>
    </p:spTree>
    <p:extLst>
      <p:ext uri="{BB962C8B-B14F-4D97-AF65-F5344CB8AC3E}">
        <p14:creationId xmlns:p14="http://schemas.microsoft.com/office/powerpoint/2010/main" val="73923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REID SLIDE: This is the overview: evolution of the museum’s collection over time, seeing if classification system can be predicted.</a:t>
            </a:r>
          </a:p>
        </p:txBody>
      </p:sp>
      <p:sp>
        <p:nvSpPr>
          <p:cNvPr id="4" name="Slide Number Placeholder 3"/>
          <p:cNvSpPr>
            <a:spLocks noGrp="1"/>
          </p:cNvSpPr>
          <p:nvPr>
            <p:ph type="sldNum" sz="quarter" idx="5"/>
          </p:nvPr>
        </p:nvSpPr>
        <p:spPr/>
        <p:txBody>
          <a:bodyPr/>
          <a:lstStyle/>
          <a:p>
            <a:fld id="{DF74A902-F520-A14A-BC5A-A55B4902822B}" type="slidenum">
              <a:rPr lang="en-US" smtClean="0"/>
              <a:t>2</a:t>
            </a:fld>
            <a:endParaRPr lang="en-US"/>
          </a:p>
        </p:txBody>
      </p:sp>
    </p:spTree>
    <p:extLst>
      <p:ext uri="{BB962C8B-B14F-4D97-AF65-F5344CB8AC3E}">
        <p14:creationId xmlns:p14="http://schemas.microsoft.com/office/powerpoint/2010/main" val="3120689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GABE SLIDE: Discuss initial feature engineering and need for data conversion</a:t>
            </a:r>
          </a:p>
          <a:p>
            <a:pPr algn="l">
              <a:buNone/>
            </a:pPr>
            <a:r>
              <a:rPr lang="en-US" b="1" i="0" dirty="0">
                <a:solidFill>
                  <a:srgbClr val="242424"/>
                </a:solidFill>
                <a:effectLst/>
                <a:latin typeface="Segoe UI" panose="020B0502040204020203" pitchFamily="34" charset="0"/>
              </a:rPr>
              <a:t>Combined Insights from the Graphs</a:t>
            </a:r>
          </a:p>
          <a:p>
            <a:pPr marL="457200" lvl="1" indent="0" algn="l">
              <a:spcBef>
                <a:spcPts val="750"/>
              </a:spcBef>
              <a:spcAft>
                <a:spcPts val="750"/>
              </a:spcAft>
              <a:buFont typeface="Arial" panose="020B0604020202020204" pitchFamily="34" charset="0"/>
              <a:buNone/>
            </a:pPr>
            <a:endParaRPr lang="en-US" b="0" i="0" dirty="0">
              <a:solidFill>
                <a:srgbClr val="242424"/>
              </a:solidFill>
              <a:effectLst/>
              <a:latin typeface="Segoe UI" panose="020B0502040204020203" pitchFamily="34" charset="0"/>
            </a:endParaRPr>
          </a:p>
          <a:p>
            <a:pPr algn="l">
              <a:spcBef>
                <a:spcPts val="375"/>
              </a:spcBef>
              <a:spcAft>
                <a:spcPts val="375"/>
              </a:spcAft>
              <a:buNone/>
            </a:pPr>
            <a:r>
              <a:rPr lang="en-US" b="1" i="0" dirty="0">
                <a:solidFill>
                  <a:srgbClr val="242424"/>
                </a:solidFill>
                <a:effectLst/>
                <a:latin typeface="Segoe UI" panose="020B0502040204020203" pitchFamily="34" charset="0"/>
              </a:rPr>
              <a:t>Distribution of Accession Dates by Department </a:t>
            </a:r>
          </a:p>
          <a:p>
            <a:pPr algn="l">
              <a:spcBef>
                <a:spcPts val="375"/>
              </a:spcBef>
              <a:spcAft>
                <a:spcPts val="375"/>
              </a:spcAft>
              <a:buNone/>
            </a:pPr>
            <a:endParaRPr lang="en-US" b="1" i="0" dirty="0">
              <a:solidFill>
                <a:srgbClr val="242424"/>
              </a:solidFill>
              <a:effectLst/>
              <a:latin typeface="Segoe UI" panose="020B0502040204020203" pitchFamily="34" charset="0"/>
            </a:endParaRPr>
          </a:p>
          <a:p>
            <a:pPr algn="l">
              <a:buNone/>
            </a:pPr>
            <a:r>
              <a:rPr lang="en-US" b="0" i="0" dirty="0">
                <a:solidFill>
                  <a:srgbClr val="242424"/>
                </a:solidFill>
                <a:effectLst/>
                <a:latin typeface="Segoe UI" panose="020B0502040204020203" pitchFamily="34" charset="0"/>
              </a:rPr>
              <a:t>The graph titled </a:t>
            </a:r>
            <a:r>
              <a:rPr lang="en-US" b="1" i="0" dirty="0">
                <a:solidFill>
                  <a:srgbClr val="242424"/>
                </a:solidFill>
                <a:effectLst/>
                <a:latin typeface="Segoe UI" panose="020B0502040204020203" pitchFamily="34" charset="0"/>
              </a:rPr>
              <a:t>"Distribution of Accession Dates by Department"</a:t>
            </a:r>
            <a:r>
              <a:rPr lang="en-US" b="0" i="0" dirty="0">
                <a:solidFill>
                  <a:srgbClr val="242424"/>
                </a:solidFill>
                <a:effectLst/>
                <a:latin typeface="Segoe UI" panose="020B0502040204020203" pitchFamily="34" charset="0"/>
              </a:rPr>
              <a:t> provides insights into the collection's acquisition patterns:</a:t>
            </a:r>
          </a:p>
          <a:p>
            <a:pPr algn="l">
              <a:buNone/>
            </a:pPr>
            <a:endParaRPr lang="en-US"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Char char="•"/>
            </a:pPr>
            <a:r>
              <a:rPr lang="en-US" b="1" i="0" dirty="0">
                <a:solidFill>
                  <a:srgbClr val="242424"/>
                </a:solidFill>
                <a:effectLst/>
                <a:latin typeface="Segoe UI" panose="020B0502040204020203" pitchFamily="34" charset="0"/>
              </a:rPr>
              <a:t>Acquisition Trends</a:t>
            </a:r>
            <a:r>
              <a:rPr lang="en-US" b="0" i="0" dirty="0">
                <a:solidFill>
                  <a:srgbClr val="242424"/>
                </a:solidFill>
                <a:effectLst/>
                <a:latin typeface="Segoe UI" panose="020B0502040204020203" pitchFamily="34" charset="0"/>
              </a:rPr>
              <a:t>: The timeline spans from 1880 to 2020, showing periods of high acquisition activity.</a:t>
            </a:r>
          </a:p>
          <a:p>
            <a:pPr algn="l">
              <a:spcBef>
                <a:spcPts val="750"/>
              </a:spcBef>
              <a:spcAft>
                <a:spcPts val="750"/>
              </a:spcAft>
              <a:buFont typeface="Arial" panose="020B0604020202020204" pitchFamily="34" charset="0"/>
              <a:buChar char="•"/>
            </a:pPr>
            <a:r>
              <a:rPr lang="en-US" b="1" i="0" dirty="0">
                <a:solidFill>
                  <a:srgbClr val="242424"/>
                </a:solidFill>
                <a:effectLst/>
                <a:latin typeface="Segoe UI" panose="020B0502040204020203" pitchFamily="34" charset="0"/>
              </a:rPr>
              <a:t>Departmental Acquisition Patterns</a:t>
            </a:r>
            <a:r>
              <a:rPr lang="en-US" b="0" i="0" dirty="0">
                <a:solidFill>
                  <a:srgbClr val="242424"/>
                </a:solidFill>
                <a:effectLst/>
                <a:latin typeface="Segoe UI" panose="020B0502040204020203" pitchFamily="34" charset="0"/>
              </a:rPr>
              <a:t>: Different departments have distinct acquisition trends.</a:t>
            </a:r>
          </a:p>
          <a:p>
            <a:pPr marL="742950" lvl="1" indent="-285750" algn="l">
              <a:spcBef>
                <a:spcPts val="750"/>
              </a:spcBef>
              <a:spcAft>
                <a:spcPts val="750"/>
              </a:spcAft>
              <a:buFont typeface="Arial" panose="020B0604020202020204" pitchFamily="34" charset="0"/>
              <a:buChar char="•"/>
            </a:pPr>
            <a:r>
              <a:rPr lang="en-US" b="1" i="0" dirty="0">
                <a:solidFill>
                  <a:srgbClr val="242424"/>
                </a:solidFill>
                <a:effectLst/>
                <a:latin typeface="Segoe UI" panose="020B0502040204020203" pitchFamily="34" charset="0"/>
              </a:rPr>
              <a:t>Egyptian Art</a:t>
            </a:r>
            <a:r>
              <a:rPr lang="en-US" b="0" i="0" dirty="0">
                <a:solidFill>
                  <a:srgbClr val="242424"/>
                </a:solidFill>
                <a:effectLst/>
                <a:latin typeface="Segoe UI" panose="020B0502040204020203" pitchFamily="34" charset="0"/>
              </a:rPr>
              <a:t>: High frequency of acquisitions between the late 1900s up until 1940, slowly trailing off but continuing today.</a:t>
            </a:r>
          </a:p>
          <a:p>
            <a:pPr marL="742950" lvl="1" indent="-285750" algn="l">
              <a:spcBef>
                <a:spcPts val="750"/>
              </a:spcBef>
              <a:spcAft>
                <a:spcPts val="750"/>
              </a:spcAft>
              <a:buFont typeface="Arial" panose="020B0604020202020204" pitchFamily="34" charset="0"/>
              <a:buChar char="•"/>
            </a:pPr>
            <a:r>
              <a:rPr lang="en-US" b="1" i="0" dirty="0">
                <a:solidFill>
                  <a:srgbClr val="242424"/>
                </a:solidFill>
                <a:effectLst/>
                <a:latin typeface="Segoe UI" panose="020B0502040204020203" pitchFamily="34" charset="0"/>
              </a:rPr>
              <a:t>Modern and Contemporary Art</a:t>
            </a:r>
            <a:r>
              <a:rPr lang="en-US" b="0" i="0" dirty="0">
                <a:solidFill>
                  <a:srgbClr val="242424"/>
                </a:solidFill>
                <a:effectLst/>
                <a:latin typeface="Segoe UI" panose="020B0502040204020203" pitchFamily="34" charset="0"/>
              </a:rPr>
              <a:t>: Significant increase in acquisitions in recent years.</a:t>
            </a:r>
          </a:p>
          <a:p>
            <a:pPr marL="742950" lvl="1" indent="-285750" algn="l">
              <a:spcBef>
                <a:spcPts val="750"/>
              </a:spcBef>
              <a:spcAft>
                <a:spcPts val="750"/>
              </a:spcAft>
              <a:buFont typeface="Arial" panose="020B0604020202020204" pitchFamily="34" charset="0"/>
              <a:buChar char="•"/>
            </a:pPr>
            <a:r>
              <a:rPr lang="en-US" b="1" i="0" dirty="0">
                <a:solidFill>
                  <a:srgbClr val="242424"/>
                </a:solidFill>
                <a:effectLst/>
                <a:latin typeface="Segoe UI" panose="020B0502040204020203" pitchFamily="34" charset="0"/>
              </a:rPr>
              <a:t>Ancient Near Eastern Art</a:t>
            </a:r>
            <a:r>
              <a:rPr lang="en-US" b="0" i="0" dirty="0">
                <a:solidFill>
                  <a:srgbClr val="242424"/>
                </a:solidFill>
                <a:effectLst/>
                <a:latin typeface="Segoe UI" panose="020B0502040204020203" pitchFamily="34" charset="0"/>
              </a:rPr>
              <a:t>: Consistent acquisition activity over the years.</a:t>
            </a:r>
          </a:p>
          <a:p>
            <a:pPr marL="742950" lvl="1" indent="-285750" algn="l">
              <a:spcBef>
                <a:spcPts val="750"/>
              </a:spcBef>
              <a:spcAft>
                <a:spcPts val="750"/>
              </a:spcAft>
              <a:buFont typeface="Arial" panose="020B0604020202020204" pitchFamily="34" charset="0"/>
              <a:buChar char="•"/>
            </a:pPr>
            <a:r>
              <a:rPr lang="en-US" b="1" i="0" dirty="0">
                <a:solidFill>
                  <a:srgbClr val="242424"/>
                </a:solidFill>
                <a:effectLst/>
                <a:latin typeface="Segoe UI" panose="020B0502040204020203" pitchFamily="34" charset="0"/>
              </a:rPr>
              <a:t>Other Departments</a:t>
            </a:r>
            <a:r>
              <a:rPr lang="en-US" b="0" i="0" dirty="0">
                <a:solidFill>
                  <a:srgbClr val="242424"/>
                </a:solidFill>
                <a:effectLst/>
                <a:latin typeface="Segoe UI" panose="020B0502040204020203" pitchFamily="34" charset="0"/>
              </a:rPr>
              <a:t>: Varied acquisition patterns reflecting diverse strategies.</a:t>
            </a:r>
          </a:p>
        </p:txBody>
      </p:sp>
      <p:sp>
        <p:nvSpPr>
          <p:cNvPr id="4" name="Slide Number Placeholder 3"/>
          <p:cNvSpPr>
            <a:spLocks noGrp="1"/>
          </p:cNvSpPr>
          <p:nvPr>
            <p:ph type="sldNum" sz="quarter" idx="5"/>
          </p:nvPr>
        </p:nvSpPr>
        <p:spPr/>
        <p:txBody>
          <a:bodyPr/>
          <a:lstStyle/>
          <a:p>
            <a:fld id="{DF74A902-F520-A14A-BC5A-A55B4902822B}" type="slidenum">
              <a:rPr lang="en-US" smtClean="0"/>
              <a:t>3</a:t>
            </a:fld>
            <a:endParaRPr lang="en-US"/>
          </a:p>
        </p:txBody>
      </p:sp>
    </p:spTree>
    <p:extLst>
      <p:ext uri="{BB962C8B-B14F-4D97-AF65-F5344CB8AC3E}">
        <p14:creationId xmlns:p14="http://schemas.microsoft.com/office/powerpoint/2010/main" val="2867440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0" dirty="0"/>
              <a:t>GABE SLIDE: notes below on outliers. Anomalies pre and post: huge difference</a:t>
            </a:r>
          </a:p>
          <a:p>
            <a:r>
              <a:rPr lang="en-US" b="1" dirty="0"/>
              <a:t>Reasons for Data Removal</a:t>
            </a:r>
          </a:p>
          <a:p>
            <a:r>
              <a:rPr lang="en-US" dirty="0"/>
              <a:t>The data points flagged and removed as anomalies were identified based on several criteria:</a:t>
            </a:r>
          </a:p>
          <a:p>
            <a:pPr>
              <a:buFont typeface="+mj-lt"/>
              <a:buAutoNum type="arabicPeriod"/>
            </a:pPr>
            <a:r>
              <a:rPr lang="en-US" b="1" dirty="0"/>
              <a:t>Extreme Values</a:t>
            </a:r>
            <a:r>
              <a:rPr lang="en-US" dirty="0"/>
              <a:t>: </a:t>
            </a:r>
          </a:p>
          <a:p>
            <a:pPr marL="742950" lvl="1" indent="-285750">
              <a:buFont typeface="+mj-lt"/>
              <a:buAutoNum type="arabicPeriod"/>
            </a:pPr>
            <a:r>
              <a:rPr lang="en-US" dirty="0"/>
              <a:t>Data points with values significantly higher or lower than the rest of the dataset. For example, 'Object Date' values far outside the typical range (e.g., -7000).</a:t>
            </a:r>
          </a:p>
          <a:p>
            <a:pPr>
              <a:buFont typeface="+mj-lt"/>
              <a:buAutoNum type="arabicPeriod"/>
            </a:pPr>
            <a:r>
              <a:rPr lang="en-US" b="1" dirty="0"/>
              <a:t>Inconsistent Data</a:t>
            </a:r>
            <a:r>
              <a:rPr lang="en-US" dirty="0"/>
              <a:t>: </a:t>
            </a:r>
          </a:p>
          <a:p>
            <a:pPr marL="742950" lvl="1" indent="-285750">
              <a:buFont typeface="+mj-lt"/>
              <a:buAutoNum type="arabicPeriod"/>
            </a:pPr>
            <a:r>
              <a:rPr lang="en-US" dirty="0"/>
              <a:t>Rows with contradictory information, such as an 'Object Begin Date' that is later than the 'Object End Date'.</a:t>
            </a:r>
          </a:p>
          <a:p>
            <a:pPr>
              <a:buFont typeface="+mj-lt"/>
              <a:buAutoNum type="arabicPeriod"/>
            </a:pPr>
            <a:r>
              <a:rPr lang="en-US" b="1" dirty="0"/>
              <a:t>Rare Combinations</a:t>
            </a:r>
            <a:r>
              <a:rPr lang="en-US" dirty="0"/>
              <a:t>: </a:t>
            </a:r>
          </a:p>
          <a:p>
            <a:pPr marL="742950" lvl="1" indent="-285750">
              <a:buFont typeface="+mj-lt"/>
              <a:buAutoNum type="arabicPeriod"/>
            </a:pPr>
            <a:r>
              <a:rPr lang="en-US" dirty="0"/>
              <a:t>Uncommon combinations of features that do not appear frequently in the dataset. For example, specific 'Department' values with unusual '</a:t>
            </a:r>
            <a:r>
              <a:rPr lang="en-US" dirty="0" err="1"/>
              <a:t>AccessionYear</a:t>
            </a:r>
            <a:r>
              <a:rPr lang="en-US" dirty="0"/>
              <a:t>' values.</a:t>
            </a:r>
          </a:p>
          <a:p>
            <a:pPr>
              <a:buFont typeface="+mj-lt"/>
              <a:buAutoNum type="arabicPeriod"/>
            </a:pPr>
            <a:r>
              <a:rPr lang="en-US" b="1" dirty="0"/>
              <a:t>Missing or Default Values</a:t>
            </a:r>
            <a:r>
              <a:rPr lang="en-US" dirty="0"/>
              <a:t>: </a:t>
            </a:r>
          </a:p>
          <a:p>
            <a:pPr marL="742950" lvl="1" indent="-285750">
              <a:buFont typeface="+mj-lt"/>
              <a:buAutoNum type="arabicPeriod"/>
            </a:pPr>
            <a:r>
              <a:rPr lang="en-US" dirty="0"/>
              <a:t>Rows with many missing values or default values (e.g., 0 or </a:t>
            </a:r>
            <a:r>
              <a:rPr lang="en-US" dirty="0" err="1"/>
              <a:t>NaN</a:t>
            </a:r>
            <a:r>
              <a:rPr lang="en-US" dirty="0"/>
              <a:t>) in features that usually contain meaningful data.</a:t>
            </a:r>
            <a:endParaRPr lang="en-US" b="0" i="0" dirty="0">
              <a:solidFill>
                <a:schemeClr val="tx1"/>
              </a:solidFill>
              <a:effectLst/>
              <a:latin typeface="+mn-lt"/>
            </a:endParaRPr>
          </a:p>
          <a:p>
            <a:pPr marL="742950" lvl="1" indent="-285750">
              <a:buFont typeface="+mj-lt"/>
              <a:buAutoNum type="arabicPeriod"/>
            </a:pPr>
            <a:endParaRPr lang="en-US" b="0" i="0" dirty="0">
              <a:solidFill>
                <a:schemeClr val="tx1"/>
              </a:solidFill>
              <a:effectLst/>
              <a:latin typeface="+mn-lt"/>
            </a:endParaRPr>
          </a:p>
          <a:p>
            <a:pPr marL="742950" lvl="1" indent="-285750">
              <a:buFont typeface="+mj-lt"/>
              <a:buAutoNum type="arabicPeriod"/>
            </a:pPr>
            <a:endParaRPr lang="en-US" b="0" i="0" dirty="0">
              <a:solidFill>
                <a:schemeClr val="tx1"/>
              </a:solidFill>
              <a:effectLst/>
              <a:latin typeface="+mn-lt"/>
            </a:endParaRPr>
          </a:p>
          <a:p>
            <a:pPr marL="0" lvl="0" indent="0">
              <a:buFont typeface="+mj-lt"/>
              <a:buNone/>
            </a:pPr>
            <a:r>
              <a:rPr lang="en-US" b="0" i="0" dirty="0">
                <a:solidFill>
                  <a:srgbClr val="242424"/>
                </a:solidFill>
                <a:effectLst/>
                <a:latin typeface="Segoe UI" panose="020B0502040204020203" pitchFamily="34" charset="0"/>
              </a:rPr>
              <a:t>The code uses the Isolation Forest algorithm to detect anomalies in the dataset. It converts the 'Department' column to numerical data with one-hot encoding, ensures all columns are numeric, and saves a pre-encoded version of the dataset. The Isolation Forest model, with a contamination rate of 0.01, is fitted to the cleaned data to predict anomalies, which are added as a new 'Anomaly' column. Anomalous rows are filtered and displayed. This process flags anomalies due to extreme values, inconsistent data, rare combinations, or missing/default values, improving dataset quality by removing outliers and enhancing the accuracy of subsequent analysis and modeling.</a:t>
            </a:r>
            <a:endParaRPr lang="en-US" dirty="0"/>
          </a:p>
        </p:txBody>
      </p:sp>
      <p:sp>
        <p:nvSpPr>
          <p:cNvPr id="4" name="Slide Number Placeholder 3"/>
          <p:cNvSpPr>
            <a:spLocks noGrp="1"/>
          </p:cNvSpPr>
          <p:nvPr>
            <p:ph type="sldNum" sz="quarter" idx="5"/>
          </p:nvPr>
        </p:nvSpPr>
        <p:spPr/>
        <p:txBody>
          <a:bodyPr/>
          <a:lstStyle/>
          <a:p>
            <a:fld id="{DF74A902-F520-A14A-BC5A-A55B4902822B}" type="slidenum">
              <a:rPr lang="en-US" smtClean="0"/>
              <a:t>4</a:t>
            </a:fld>
            <a:endParaRPr lang="en-US"/>
          </a:p>
        </p:txBody>
      </p:sp>
    </p:spTree>
    <p:extLst>
      <p:ext uri="{BB962C8B-B14F-4D97-AF65-F5344CB8AC3E}">
        <p14:creationId xmlns:p14="http://schemas.microsoft.com/office/powerpoint/2010/main" val="76334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BFA4B-E8B4-01E8-7D1D-343726700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C601A-61B5-9927-CACF-FB603EE00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CB5058-6543-DF0A-1182-9E189BC9DBD4}"/>
              </a:ext>
            </a:extLst>
          </p:cNvPr>
          <p:cNvSpPr>
            <a:spLocks noGrp="1"/>
          </p:cNvSpPr>
          <p:nvPr>
            <p:ph type="body" idx="1"/>
          </p:nvPr>
        </p:nvSpPr>
        <p:spPr/>
        <p:txBody>
          <a:bodyPr/>
          <a:lstStyle/>
          <a:p>
            <a:r>
              <a:rPr lang="en-US" dirty="0"/>
              <a:t>GABE SLIDE: Post-Outliers you can see the object begin date graph is now significantly more legible.</a:t>
            </a:r>
          </a:p>
          <a:p>
            <a:endParaRPr lang="en-US" dirty="0"/>
          </a:p>
          <a:p>
            <a:pPr algn="l">
              <a:buNone/>
            </a:pPr>
            <a:r>
              <a:rPr lang="en-US" b="1" i="0" dirty="0">
                <a:solidFill>
                  <a:srgbClr val="242424"/>
                </a:solidFill>
                <a:effectLst/>
                <a:latin typeface="Segoe UI" panose="020B0502040204020203" pitchFamily="34" charset="0"/>
              </a:rPr>
              <a:t>Comparison and Summary</a:t>
            </a:r>
          </a:p>
          <a:p>
            <a:pPr algn="l">
              <a:buFont typeface="+mj-lt"/>
              <a:buAutoNum type="arabicPeriod"/>
            </a:pPr>
            <a:r>
              <a:rPr lang="en-US" b="1" i="0" dirty="0">
                <a:solidFill>
                  <a:srgbClr val="242424"/>
                </a:solidFill>
                <a:effectLst/>
                <a:latin typeface="Segoe UI" panose="020B0502040204020203" pitchFamily="34" charset="0"/>
              </a:rPr>
              <a:t>Historical Range</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Pre-Outliers Removal</a:t>
            </a:r>
            <a:r>
              <a:rPr lang="en-US" b="0" i="0" dirty="0">
                <a:solidFill>
                  <a:srgbClr val="242424"/>
                </a:solidFill>
                <a:effectLst/>
                <a:latin typeface="Segoe UI" panose="020B0502040204020203" pitchFamily="34" charset="0"/>
              </a:rPr>
              <a:t>: Covers a wide range from -400,000 to 0, including very ancient objects.</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Post-Outliers Removal</a:t>
            </a:r>
            <a:r>
              <a:rPr lang="en-US" b="0" i="0" dirty="0">
                <a:solidFill>
                  <a:srgbClr val="242424"/>
                </a:solidFill>
                <a:effectLst/>
                <a:latin typeface="Segoe UI" panose="020B0502040204020203" pitchFamily="34" charset="0"/>
              </a:rPr>
              <a:t>: Focuses on a narrower range from -4000 to 2000, removing extreme ancient dates.</a:t>
            </a:r>
          </a:p>
          <a:p>
            <a:pPr algn="l">
              <a:buFont typeface="+mj-lt"/>
              <a:buAutoNum type="arabicPeriod"/>
            </a:pPr>
            <a:r>
              <a:rPr lang="en-US" b="1" i="0" dirty="0">
                <a:solidFill>
                  <a:srgbClr val="242424"/>
                </a:solidFill>
                <a:effectLst/>
                <a:latin typeface="Segoe UI" panose="020B0502040204020203" pitchFamily="34" charset="0"/>
              </a:rPr>
              <a:t>Frequency Distribution</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Pre-Outliers Removal</a:t>
            </a:r>
            <a:r>
              <a:rPr lang="en-US" b="0" i="0" dirty="0">
                <a:solidFill>
                  <a:srgbClr val="242424"/>
                </a:solidFill>
                <a:effectLst/>
                <a:latin typeface="Segoe UI" panose="020B0502040204020203" pitchFamily="34" charset="0"/>
              </a:rPr>
              <a:t>: Significant variation in object begin dates, with some departments having very ancient objects.</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Post-Outliers Removal</a:t>
            </a:r>
            <a:r>
              <a:rPr lang="en-US" b="0" i="0" dirty="0">
                <a:solidFill>
                  <a:srgbClr val="242424"/>
                </a:solidFill>
                <a:effectLst/>
                <a:latin typeface="Segoe UI" panose="020B0502040204020203" pitchFamily="34" charset="0"/>
              </a:rPr>
              <a:t>: More balanced distribution, with fewer extreme values and a more consistent representation across departments.</a:t>
            </a:r>
          </a:p>
          <a:p>
            <a:pPr algn="l">
              <a:buFont typeface="+mj-lt"/>
              <a:buAutoNum type="arabicPeriod"/>
            </a:pPr>
            <a:r>
              <a:rPr lang="en-US" b="1" i="0" dirty="0">
                <a:solidFill>
                  <a:srgbClr val="242424"/>
                </a:solidFill>
                <a:effectLst/>
                <a:latin typeface="Segoe UI" panose="020B0502040204020203" pitchFamily="34" charset="0"/>
              </a:rPr>
              <a:t>Data Quality</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Post-Outliers Removal</a:t>
            </a:r>
            <a:r>
              <a:rPr lang="en-US" b="0" i="0" dirty="0">
                <a:solidFill>
                  <a:srgbClr val="242424"/>
                </a:solidFill>
                <a:effectLst/>
                <a:latin typeface="Segoe UI" panose="020B0502040204020203" pitchFamily="34" charset="0"/>
              </a:rPr>
              <a:t>: Improved dataset quality by removing outliers, making it more representative of typical data patterns.</a:t>
            </a:r>
          </a:p>
          <a:p>
            <a:pPr marL="742950" lvl="1" indent="-285750" algn="l">
              <a:spcBef>
                <a:spcPts val="750"/>
              </a:spcBef>
              <a:spcAft>
                <a:spcPts val="750"/>
              </a:spcAft>
              <a:buFont typeface="+mj-lt"/>
              <a:buAutoNum type="arabicPeriod"/>
            </a:pPr>
            <a:r>
              <a:rPr lang="en-US" b="1" i="0" dirty="0">
                <a:solidFill>
                  <a:srgbClr val="242424"/>
                </a:solidFill>
                <a:effectLst/>
                <a:latin typeface="Segoe UI" panose="020B0502040204020203" pitchFamily="34" charset="0"/>
              </a:rPr>
              <a:t>Pre-Outliers Removal</a:t>
            </a:r>
            <a:r>
              <a:rPr lang="en-US" b="0" i="0" dirty="0">
                <a:solidFill>
                  <a:srgbClr val="242424"/>
                </a:solidFill>
                <a:effectLst/>
                <a:latin typeface="Segoe UI" panose="020B0502040204020203" pitchFamily="34" charset="0"/>
              </a:rPr>
              <a:t>: Includes outliers, which may skew the analysis and representation of the dataset.</a:t>
            </a:r>
          </a:p>
          <a:p>
            <a:pPr algn="l">
              <a:buNone/>
            </a:pPr>
            <a:r>
              <a:rPr lang="en-US" b="1" i="0" dirty="0">
                <a:solidFill>
                  <a:srgbClr val="242424"/>
                </a:solidFill>
                <a:effectLst/>
                <a:latin typeface="Segoe UI" panose="020B0502040204020203" pitchFamily="34" charset="0"/>
              </a:rPr>
              <a:t>Conclusion</a:t>
            </a:r>
          </a:p>
          <a:p>
            <a:pPr algn="l"/>
            <a:r>
              <a:rPr lang="en-US" b="0" i="0" dirty="0">
                <a:solidFill>
                  <a:srgbClr val="242424"/>
                </a:solidFill>
                <a:effectLst/>
                <a:latin typeface="Segoe UI" panose="020B0502040204020203" pitchFamily="34" charset="0"/>
              </a:rPr>
              <a:t>The removal of outliers and anomalies has led to a more balanced and consistent dataset, focusing on a narrower historical range and improving the overall quality and reliability of the data for subsequent analysis or modeling tasks. This process enhances the accuracy of insights derived from the dataset, making it more representative of typical data patterns.</a:t>
            </a:r>
          </a:p>
          <a:p>
            <a:endParaRPr lang="en-US" dirty="0"/>
          </a:p>
        </p:txBody>
      </p:sp>
      <p:sp>
        <p:nvSpPr>
          <p:cNvPr id="4" name="Slide Number Placeholder 3">
            <a:extLst>
              <a:ext uri="{FF2B5EF4-FFF2-40B4-BE49-F238E27FC236}">
                <a16:creationId xmlns:a16="http://schemas.microsoft.com/office/drawing/2014/main" id="{8B13A5BF-74A8-28EC-CA6F-ED8A29AEB34A}"/>
              </a:ext>
            </a:extLst>
          </p:cNvPr>
          <p:cNvSpPr>
            <a:spLocks noGrp="1"/>
          </p:cNvSpPr>
          <p:nvPr>
            <p:ph type="sldNum" sz="quarter" idx="5"/>
          </p:nvPr>
        </p:nvSpPr>
        <p:spPr/>
        <p:txBody>
          <a:bodyPr/>
          <a:lstStyle/>
          <a:p>
            <a:fld id="{DF74A902-F520-A14A-BC5A-A55B4902822B}" type="slidenum">
              <a:rPr lang="en-US" smtClean="0"/>
              <a:t>5</a:t>
            </a:fld>
            <a:endParaRPr lang="en-US"/>
          </a:p>
        </p:txBody>
      </p:sp>
    </p:spTree>
    <p:extLst>
      <p:ext uri="{BB962C8B-B14F-4D97-AF65-F5344CB8AC3E}">
        <p14:creationId xmlns:p14="http://schemas.microsoft.com/office/powerpoint/2010/main" val="3878381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GABE SLIDE: Here you can see where different departments are evolving over time</a:t>
            </a:r>
          </a:p>
          <a:p>
            <a:pPr algn="l">
              <a:buNone/>
            </a:pPr>
            <a:r>
              <a:rPr lang="en-US" b="1" i="0" dirty="0">
                <a:solidFill>
                  <a:srgbClr val="242424"/>
                </a:solidFill>
                <a:effectLst/>
                <a:latin typeface="Segoe UI" panose="020B0502040204020203" pitchFamily="34" charset="0"/>
              </a:rPr>
              <a:t>Insights from the Graph</a:t>
            </a:r>
          </a:p>
          <a:p>
            <a:pPr algn="l">
              <a:buNone/>
            </a:pPr>
            <a:endParaRPr lang="en-US" b="1" i="0" dirty="0">
              <a:solidFill>
                <a:srgbClr val="242424"/>
              </a:solidFill>
              <a:effectLst/>
              <a:latin typeface="Segoe UI" panose="020B0502040204020203" pitchFamily="34" charset="0"/>
            </a:endParaRPr>
          </a:p>
          <a:p>
            <a:pPr algn="l">
              <a:buNone/>
            </a:pPr>
            <a:r>
              <a:rPr lang="en-US" b="0" i="0" dirty="0">
                <a:solidFill>
                  <a:srgbClr val="242424"/>
                </a:solidFill>
                <a:effectLst/>
                <a:latin typeface="Segoe UI" panose="020B0502040204020203" pitchFamily="34" charset="0"/>
              </a:rPr>
              <a:t>The graph titled </a:t>
            </a:r>
            <a:r>
              <a:rPr lang="en-US" b="1" i="0" dirty="0">
                <a:solidFill>
                  <a:srgbClr val="242424"/>
                </a:solidFill>
                <a:effectLst/>
                <a:latin typeface="Segoe UI" panose="020B0502040204020203" pitchFamily="34" charset="0"/>
              </a:rPr>
              <a:t>"Object Begin Date vs Accession Year by Department"</a:t>
            </a:r>
            <a:r>
              <a:rPr lang="en-US" b="0" i="0" dirty="0">
                <a:solidFill>
                  <a:srgbClr val="242424"/>
                </a:solidFill>
                <a:effectLst/>
                <a:latin typeface="Segoe UI" panose="020B0502040204020203" pitchFamily="34" charset="0"/>
              </a:rPr>
              <a:t> provides several valuable insights:</a:t>
            </a:r>
          </a:p>
          <a:p>
            <a:pPr marL="228600" indent="-228600" algn="l">
              <a:buFont typeface="Wingdings" panose="05000000000000000000" pitchFamily="2" charset="2"/>
              <a:buChar char="Ø"/>
            </a:pPr>
            <a:r>
              <a:rPr lang="en-US" b="1" i="0" dirty="0">
                <a:solidFill>
                  <a:srgbClr val="242424"/>
                </a:solidFill>
                <a:effectLst/>
                <a:latin typeface="Segoe UI" panose="020B0502040204020203" pitchFamily="34" charset="0"/>
              </a:rPr>
              <a:t>Temporal Distribution</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Wingdings" panose="05000000000000000000" pitchFamily="2" charset="2"/>
              <a:buChar char="Ø"/>
            </a:pPr>
            <a:r>
              <a:rPr lang="en-US" b="0" i="0" dirty="0">
                <a:solidFill>
                  <a:srgbClr val="242424"/>
                </a:solidFill>
                <a:effectLst/>
                <a:latin typeface="Segoe UI" panose="020B0502040204020203" pitchFamily="34" charset="0"/>
              </a:rPr>
              <a:t>The x-axis spans from -4000 to 2025, indicating a wide range of historical dates for the objects. This suggests that the collection includes items from ancient times to more recent periods</a:t>
            </a:r>
          </a:p>
          <a:p>
            <a:pPr marL="228600" indent="-228600" algn="l">
              <a:buFont typeface="Wingdings" panose="05000000000000000000" pitchFamily="2" charset="2"/>
              <a:buChar char="Ø"/>
            </a:pPr>
            <a:r>
              <a:rPr lang="en-US" b="1" i="0" dirty="0">
                <a:solidFill>
                  <a:srgbClr val="242424"/>
                </a:solidFill>
                <a:effectLst/>
                <a:latin typeface="Segoe UI" panose="020B0502040204020203" pitchFamily="34" charset="0"/>
              </a:rPr>
              <a:t>Acquisition Trends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Wingdings" panose="05000000000000000000" pitchFamily="2" charset="2"/>
              <a:buChar char="Ø"/>
            </a:pPr>
            <a:r>
              <a:rPr lang="en-US" b="0" i="0" dirty="0">
                <a:solidFill>
                  <a:srgbClr val="242424"/>
                </a:solidFill>
                <a:effectLst/>
                <a:latin typeface="Segoe UI" panose="020B0502040204020203" pitchFamily="34" charset="0"/>
              </a:rPr>
              <a:t>By plotting 'Object Begin Date' against 'Accession Year', the graph can reveal trends in the acquisition of objects over time. For example, clusters of data points might indicate periods when a significant number of objects from a particular era were acquired.</a:t>
            </a:r>
          </a:p>
          <a:p>
            <a:pPr marL="228600" indent="-228600" algn="l">
              <a:buFont typeface="Wingdings" panose="05000000000000000000" pitchFamily="2" charset="2"/>
              <a:buChar char="Ø"/>
            </a:pPr>
            <a:r>
              <a:rPr lang="en-US" b="1" i="0" dirty="0">
                <a:solidFill>
                  <a:srgbClr val="242424"/>
                </a:solidFill>
                <a:effectLst/>
                <a:latin typeface="Segoe UI" panose="020B0502040204020203" pitchFamily="34" charset="0"/>
              </a:rPr>
              <a:t>Departmental Focus</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Wingdings" panose="05000000000000000000" pitchFamily="2" charset="2"/>
              <a:buChar char="Ø"/>
            </a:pPr>
            <a:r>
              <a:rPr lang="en-US" b="0" i="0" dirty="0">
                <a:solidFill>
                  <a:srgbClr val="242424"/>
                </a:solidFill>
                <a:effectLst/>
                <a:latin typeface="Segoe UI" panose="020B0502040204020203" pitchFamily="34" charset="0"/>
              </a:rPr>
              <a:t>Although specific department labels are not visible, the categorization by department can help identify which departments focus on certain historical periods. For instance, one department might primarily acquire ancient artifacts, while another focuses on more modern pieces.</a:t>
            </a:r>
          </a:p>
          <a:p>
            <a:pPr marL="228600" indent="-228600" algn="l">
              <a:buFont typeface="Wingdings" panose="05000000000000000000" pitchFamily="2" charset="2"/>
              <a:buChar char="Ø"/>
            </a:pPr>
            <a:r>
              <a:rPr lang="en-US" b="1" i="0" dirty="0">
                <a:solidFill>
                  <a:srgbClr val="242424"/>
                </a:solidFill>
                <a:effectLst/>
                <a:latin typeface="Segoe UI" panose="020B0502040204020203" pitchFamily="34" charset="0"/>
              </a:rPr>
              <a:t>Historical Coverage</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Wingdings" panose="05000000000000000000" pitchFamily="2" charset="2"/>
              <a:buChar char="Ø"/>
            </a:pPr>
            <a:r>
              <a:rPr lang="en-US" b="0" i="0" dirty="0">
                <a:solidFill>
                  <a:srgbClr val="242424"/>
                </a:solidFill>
                <a:effectLst/>
                <a:latin typeface="Segoe UI" panose="020B0502040204020203" pitchFamily="34" charset="0"/>
              </a:rPr>
              <a:t>The graph shows the breadth of historical coverage within the collection. It can highlight gaps or concentrations in certain time periods, helping to understand the strengths and weaknesses of the collection's historical representation.</a:t>
            </a:r>
          </a:p>
          <a:p>
            <a:pPr marL="228600" indent="-228600" algn="l">
              <a:buFont typeface="Wingdings" panose="05000000000000000000" pitchFamily="2" charset="2"/>
              <a:buChar char="Ø"/>
            </a:pPr>
            <a:r>
              <a:rPr lang="en-US" b="1" i="0" dirty="0">
                <a:solidFill>
                  <a:srgbClr val="242424"/>
                </a:solidFill>
                <a:effectLst/>
                <a:latin typeface="Segoe UI" panose="020B0502040204020203" pitchFamily="34" charset="0"/>
              </a:rPr>
              <a:t>Collection Diversity</a:t>
            </a:r>
            <a:r>
              <a:rPr lang="en-US" b="0" i="0" dirty="0">
                <a:solidFill>
                  <a:srgbClr val="242424"/>
                </a:solidFill>
                <a:effectLst/>
                <a:latin typeface="Segoe UI" panose="020B0502040204020203" pitchFamily="34" charset="0"/>
              </a:rPr>
              <a:t>:</a:t>
            </a:r>
          </a:p>
          <a:p>
            <a:pPr marL="742950" lvl="1" indent="-285750" algn="l">
              <a:spcBef>
                <a:spcPts val="750"/>
              </a:spcBef>
              <a:spcAft>
                <a:spcPts val="750"/>
              </a:spcAft>
              <a:buFont typeface="Wingdings" panose="05000000000000000000" pitchFamily="2" charset="2"/>
              <a:buChar char="Ø"/>
            </a:pPr>
            <a:r>
              <a:rPr lang="en-US" b="0" i="0" dirty="0">
                <a:solidFill>
                  <a:srgbClr val="242424"/>
                </a:solidFill>
                <a:effectLst/>
                <a:latin typeface="Segoe UI" panose="020B0502040204020203" pitchFamily="34" charset="0"/>
              </a:rPr>
              <a:t>The diversity of 'Object Begin Date' values across different 'Accession Years' can indicate the variety within the collection. A wide spread suggests a diverse collection, while a narrow range might indicate a more specialized focus.</a:t>
            </a:r>
          </a:p>
          <a:p>
            <a:pPr algn="l">
              <a:buNone/>
            </a:pPr>
            <a:r>
              <a:rPr lang="en-US" b="1" i="0" dirty="0">
                <a:solidFill>
                  <a:srgbClr val="242424"/>
                </a:solidFill>
                <a:effectLst/>
                <a:latin typeface="Segoe UI" panose="020B0502040204020203" pitchFamily="34" charset="0"/>
              </a:rPr>
              <a:t>Specific Insight on Egyptian Art</a:t>
            </a:r>
          </a:p>
          <a:p>
            <a:pPr marL="171450" indent="-171450" algn="l">
              <a:buFont typeface="Arial" panose="020B0604020202020204" pitchFamily="34" charset="0"/>
              <a:buChar char="•"/>
            </a:pPr>
            <a:r>
              <a:rPr lang="en-US" b="0" i="0" dirty="0">
                <a:solidFill>
                  <a:srgbClr val="242424"/>
                </a:solidFill>
                <a:effectLst/>
                <a:latin typeface="Segoe UI" panose="020B0502040204020203" pitchFamily="34" charset="0"/>
              </a:rPr>
              <a:t>Egyptian art is heavily collected between the late 1900s up until 1940 and slowly trails off but is still being collected today. However, due to the clustering of data points, this graph type does not provide a clear picture. Reid will cover boxplots and median values that will allow us to dive deeper into the data with more clarity.</a:t>
            </a:r>
          </a:p>
          <a:p>
            <a:pPr marL="171450" indent="-171450" algn="l">
              <a:buFont typeface="Arial" panose="020B0604020202020204" pitchFamily="34" charset="0"/>
              <a:buChar char="•"/>
            </a:pPr>
            <a:r>
              <a:rPr lang="en-US" b="0" i="0" dirty="0">
                <a:solidFill>
                  <a:srgbClr val="242424"/>
                </a:solidFill>
                <a:effectLst/>
                <a:latin typeface="Segoe UI" panose="020B0502040204020203" pitchFamily="34" charset="0"/>
              </a:rPr>
              <a:t>These insights can be useful for curators, historians, and researchers to understand the composition and acquisition patterns of the collection, guiding future acquisition strategies and research focus.</a:t>
            </a:r>
          </a:p>
          <a:p>
            <a:endParaRPr lang="en-US" dirty="0"/>
          </a:p>
        </p:txBody>
      </p:sp>
      <p:sp>
        <p:nvSpPr>
          <p:cNvPr id="4" name="Slide Number Placeholder 3"/>
          <p:cNvSpPr>
            <a:spLocks noGrp="1"/>
          </p:cNvSpPr>
          <p:nvPr>
            <p:ph type="sldNum" sz="quarter" idx="5"/>
          </p:nvPr>
        </p:nvSpPr>
        <p:spPr/>
        <p:txBody>
          <a:bodyPr/>
          <a:lstStyle/>
          <a:p>
            <a:fld id="{DF74A902-F520-A14A-BC5A-A55B4902822B}" type="slidenum">
              <a:rPr lang="en-US" smtClean="0"/>
              <a:t>6</a:t>
            </a:fld>
            <a:endParaRPr lang="en-US"/>
          </a:p>
        </p:txBody>
      </p:sp>
    </p:spTree>
    <p:extLst>
      <p:ext uri="{BB962C8B-B14F-4D97-AF65-F5344CB8AC3E}">
        <p14:creationId xmlns:p14="http://schemas.microsoft.com/office/powerpoint/2010/main" val="894054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REID SLIDE: These box plots especially are critical to analysis. This shows us the relative age per pieces in each department. </a:t>
            </a:r>
          </a:p>
        </p:txBody>
      </p:sp>
      <p:sp>
        <p:nvSpPr>
          <p:cNvPr id="4" name="Slide Number Placeholder 3"/>
          <p:cNvSpPr>
            <a:spLocks noGrp="1"/>
          </p:cNvSpPr>
          <p:nvPr>
            <p:ph type="sldNum" sz="quarter" idx="5"/>
          </p:nvPr>
        </p:nvSpPr>
        <p:spPr/>
        <p:txBody>
          <a:bodyPr/>
          <a:lstStyle/>
          <a:p>
            <a:fld id="{DF74A902-F520-A14A-BC5A-A55B4902822B}" type="slidenum">
              <a:rPr lang="en-US" smtClean="0"/>
              <a:t>7</a:t>
            </a:fld>
            <a:endParaRPr lang="en-US"/>
          </a:p>
        </p:txBody>
      </p:sp>
    </p:spTree>
    <p:extLst>
      <p:ext uri="{BB962C8B-B14F-4D97-AF65-F5344CB8AC3E}">
        <p14:creationId xmlns:p14="http://schemas.microsoft.com/office/powerpoint/2010/main" val="342735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67A36-3D46-B2E6-1A47-FB982AD0B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65B4B-E782-B526-A199-883292084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B4962-22A1-1C8C-80DB-076654984147}"/>
              </a:ext>
            </a:extLst>
          </p:cNvPr>
          <p:cNvSpPr>
            <a:spLocks noGrp="1"/>
          </p:cNvSpPr>
          <p:nvPr>
            <p:ph type="body" idx="1"/>
          </p:nvPr>
        </p:nvSpPr>
        <p:spPr/>
        <p:txBody>
          <a:bodyPr/>
          <a:lstStyle/>
          <a:p>
            <a:r>
              <a:rPr lang="en-US" dirty="0"/>
              <a:t>REID SLIDE: This tells a great story about the collection. Some things have been consistent over time, some have faded or have become more prevalent now. From arms and armor to the costume institute!</a:t>
            </a:r>
          </a:p>
        </p:txBody>
      </p:sp>
      <p:sp>
        <p:nvSpPr>
          <p:cNvPr id="4" name="Slide Number Placeholder 3">
            <a:extLst>
              <a:ext uri="{FF2B5EF4-FFF2-40B4-BE49-F238E27FC236}">
                <a16:creationId xmlns:a16="http://schemas.microsoft.com/office/drawing/2014/main" id="{E2AFFF8D-7A71-9E3A-CA67-5FBC2C564F49}"/>
              </a:ext>
            </a:extLst>
          </p:cNvPr>
          <p:cNvSpPr>
            <a:spLocks noGrp="1"/>
          </p:cNvSpPr>
          <p:nvPr>
            <p:ph type="sldNum" sz="quarter" idx="5"/>
          </p:nvPr>
        </p:nvSpPr>
        <p:spPr/>
        <p:txBody>
          <a:bodyPr/>
          <a:lstStyle/>
          <a:p>
            <a:fld id="{DF74A902-F520-A14A-BC5A-A55B4902822B}" type="slidenum">
              <a:rPr lang="en-US" smtClean="0"/>
              <a:t>8</a:t>
            </a:fld>
            <a:endParaRPr lang="en-US"/>
          </a:p>
        </p:txBody>
      </p:sp>
    </p:spTree>
    <p:extLst>
      <p:ext uri="{BB962C8B-B14F-4D97-AF65-F5344CB8AC3E}">
        <p14:creationId xmlns:p14="http://schemas.microsoft.com/office/powerpoint/2010/main" val="300063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REID SLIDE: Discuss using the random forest at the end. Makes sense Drawings and Prints could conceivably fit in any other category. Even t</a:t>
            </a:r>
          </a:p>
        </p:txBody>
      </p:sp>
      <p:sp>
        <p:nvSpPr>
          <p:cNvPr id="4" name="Slide Number Placeholder 3"/>
          <p:cNvSpPr>
            <a:spLocks noGrp="1"/>
          </p:cNvSpPr>
          <p:nvPr>
            <p:ph type="sldNum" sz="quarter" idx="5"/>
          </p:nvPr>
        </p:nvSpPr>
        <p:spPr/>
        <p:txBody>
          <a:bodyPr/>
          <a:lstStyle/>
          <a:p>
            <a:fld id="{DF74A902-F520-A14A-BC5A-A55B4902822B}" type="slidenum">
              <a:rPr lang="en-US" smtClean="0"/>
              <a:t>9</a:t>
            </a:fld>
            <a:endParaRPr lang="en-US"/>
          </a:p>
        </p:txBody>
      </p:sp>
    </p:spTree>
    <p:extLst>
      <p:ext uri="{BB962C8B-B14F-4D97-AF65-F5344CB8AC3E}">
        <p14:creationId xmlns:p14="http://schemas.microsoft.com/office/powerpoint/2010/main" val="1494451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3/9/2025</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256027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12071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49502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48A87A34-81AB-432B-8DAE-1953F412C126}" type="datetimeFigureOut">
              <a:rPr lang="en-US" smtClean="0"/>
              <a:t>3/9/2025</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7110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19401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82964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705541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98617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4634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942771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48A87A34-81AB-432B-8DAE-1953F412C126}" type="datetimeFigureOut">
              <a:rPr lang="en-US" smtClean="0"/>
              <a:pPr/>
              <a:t>3/9/2025</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6D22F896-40B5-4ADD-8801-0D06FADFA095}"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16096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3/9/2025</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870070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barela83/COMP-4447-W25-MET_DATA_ANALYSI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94F3-F04A-9E51-8239-4266F9140E2B}"/>
              </a:ext>
            </a:extLst>
          </p:cNvPr>
          <p:cNvSpPr>
            <a:spLocks noGrp="1"/>
          </p:cNvSpPr>
          <p:nvPr>
            <p:ph type="ctrTitle"/>
          </p:nvPr>
        </p:nvSpPr>
        <p:spPr/>
        <p:txBody>
          <a:bodyPr/>
          <a:lstStyle/>
          <a:p>
            <a:r>
              <a:rPr lang="en-US" dirty="0"/>
              <a:t>Met Data Analysis</a:t>
            </a:r>
          </a:p>
        </p:txBody>
      </p:sp>
      <p:sp>
        <p:nvSpPr>
          <p:cNvPr id="3" name="Subtitle 2">
            <a:extLst>
              <a:ext uri="{FF2B5EF4-FFF2-40B4-BE49-F238E27FC236}">
                <a16:creationId xmlns:a16="http://schemas.microsoft.com/office/drawing/2014/main" id="{16ABD77F-7262-D29A-CD1E-0E1C6468170C}"/>
              </a:ext>
            </a:extLst>
          </p:cNvPr>
          <p:cNvSpPr>
            <a:spLocks noGrp="1"/>
          </p:cNvSpPr>
          <p:nvPr>
            <p:ph type="subTitle" idx="1"/>
          </p:nvPr>
        </p:nvSpPr>
        <p:spPr/>
        <p:txBody>
          <a:bodyPr/>
          <a:lstStyle/>
          <a:p>
            <a:r>
              <a:rPr lang="en-US" dirty="0"/>
              <a:t>COMP 4447 – Winter 2025</a:t>
            </a:r>
          </a:p>
          <a:p>
            <a:r>
              <a:rPr lang="en-US" dirty="0"/>
              <a:t>Gabe Barela &amp; Reid </a:t>
            </a:r>
            <a:r>
              <a:rPr lang="en-US" dirty="0" err="1"/>
              <a:t>Holben</a:t>
            </a:r>
            <a:endParaRPr lang="en-US" dirty="0"/>
          </a:p>
        </p:txBody>
      </p:sp>
    </p:spTree>
    <p:extLst>
      <p:ext uri="{BB962C8B-B14F-4D97-AF65-F5344CB8AC3E}">
        <p14:creationId xmlns:p14="http://schemas.microsoft.com/office/powerpoint/2010/main" val="2761812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B118-CD65-013D-39D8-49056030E193}"/>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801104FD-412E-532D-BD93-6CFDA91F61C6}"/>
              </a:ext>
            </a:extLst>
          </p:cNvPr>
          <p:cNvSpPr>
            <a:spLocks noGrp="1"/>
          </p:cNvSpPr>
          <p:nvPr>
            <p:ph idx="1"/>
          </p:nvPr>
        </p:nvSpPr>
        <p:spPr>
          <a:xfrm>
            <a:off x="1130270" y="1781712"/>
            <a:ext cx="9603275" cy="3749658"/>
          </a:xfrm>
        </p:spPr>
        <p:txBody>
          <a:bodyPr/>
          <a:lstStyle/>
          <a:p>
            <a:r>
              <a:rPr lang="en-US" dirty="0"/>
              <a:t>The Met department classification system maps well to where models would predict objects to be.</a:t>
            </a:r>
          </a:p>
          <a:p>
            <a:r>
              <a:rPr lang="en-US" dirty="0"/>
              <a:t>The collection has moved to focusing more on American pieces and non-traditional art such as costuming, photography from traditional pieces</a:t>
            </a:r>
          </a:p>
          <a:p>
            <a:r>
              <a:rPr lang="en-US" dirty="0"/>
              <a:t>Feature engineering needed to improve messy data</a:t>
            </a:r>
          </a:p>
          <a:p>
            <a:r>
              <a:rPr lang="en-US" dirty="0"/>
              <a:t>Anomaly detection allows for cleaner analysis </a:t>
            </a:r>
          </a:p>
          <a:p>
            <a:r>
              <a:rPr lang="en-US" dirty="0"/>
              <a:t>GitHub Repo: </a:t>
            </a:r>
            <a:r>
              <a:rPr lang="en-US" dirty="0">
                <a:hlinkClick r:id="rId3"/>
              </a:rPr>
              <a:t>https://github.com/gbarela83/COMP-4447-W25-MET_DATA_ANALYSIS</a:t>
            </a:r>
            <a:endParaRPr lang="en-US" dirty="0"/>
          </a:p>
          <a:p>
            <a:endParaRPr lang="en-US" dirty="0"/>
          </a:p>
        </p:txBody>
      </p:sp>
    </p:spTree>
    <p:extLst>
      <p:ext uri="{BB962C8B-B14F-4D97-AF65-F5344CB8AC3E}">
        <p14:creationId xmlns:p14="http://schemas.microsoft.com/office/powerpoint/2010/main" val="4240367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BF91-64F4-7F31-ABA0-1A65C42EACFF}"/>
              </a:ext>
            </a:extLst>
          </p:cNvPr>
          <p:cNvSpPr>
            <a:spLocks noGrp="1"/>
          </p:cNvSpPr>
          <p:nvPr>
            <p:ph type="title"/>
          </p:nvPr>
        </p:nvSpPr>
        <p:spPr>
          <a:xfrm>
            <a:off x="1451581" y="966497"/>
            <a:ext cx="3530157" cy="1049235"/>
          </a:xfrm>
        </p:spPr>
        <p:txBody>
          <a:bodyPr>
            <a:normAutofit/>
          </a:bodyPr>
          <a:lstStyle/>
          <a:p>
            <a:r>
              <a:rPr lang="en-US" dirty="0"/>
              <a:t>Research Question</a:t>
            </a:r>
          </a:p>
        </p:txBody>
      </p:sp>
      <p:sp>
        <p:nvSpPr>
          <p:cNvPr id="3" name="Content Placeholder 2">
            <a:extLst>
              <a:ext uri="{FF2B5EF4-FFF2-40B4-BE49-F238E27FC236}">
                <a16:creationId xmlns:a16="http://schemas.microsoft.com/office/drawing/2014/main" id="{431D672C-8E88-582E-7036-3BBC9789EBD1}"/>
              </a:ext>
            </a:extLst>
          </p:cNvPr>
          <p:cNvSpPr>
            <a:spLocks noGrp="1"/>
          </p:cNvSpPr>
          <p:nvPr>
            <p:ph idx="1"/>
          </p:nvPr>
        </p:nvSpPr>
        <p:spPr>
          <a:xfrm>
            <a:off x="1451581" y="2015732"/>
            <a:ext cx="3526523" cy="3450613"/>
          </a:xfrm>
        </p:spPr>
        <p:txBody>
          <a:bodyPr>
            <a:normAutofit fontScale="92500" lnSpcReduction="10000"/>
          </a:bodyPr>
          <a:lstStyle/>
          <a:p>
            <a:pPr>
              <a:lnSpc>
                <a:spcPct val="110000"/>
              </a:lnSpc>
            </a:pPr>
            <a:r>
              <a:rPr lang="en-US" sz="1700" dirty="0"/>
              <a:t>Examine the evolution of the Metropolitan Museum of Art’s collection via accession date and object history dates</a:t>
            </a:r>
          </a:p>
          <a:p>
            <a:pPr>
              <a:lnSpc>
                <a:spcPct val="110000"/>
              </a:lnSpc>
            </a:pPr>
            <a:r>
              <a:rPr lang="en-US" sz="1700" dirty="0"/>
              <a:t>See how well based on limited data can the museum’s classification system be replicated</a:t>
            </a:r>
          </a:p>
          <a:p>
            <a:pPr>
              <a:lnSpc>
                <a:spcPct val="110000"/>
              </a:lnSpc>
            </a:pPr>
            <a:r>
              <a:rPr lang="en-US" sz="1700" dirty="0"/>
              <a:t>Dataset from museum’s open access portal – last updated June 17</a:t>
            </a:r>
            <a:r>
              <a:rPr lang="en-US" sz="1700" baseline="30000" dirty="0"/>
              <a:t>th</a:t>
            </a:r>
            <a:r>
              <a:rPr lang="en-US" sz="1700" dirty="0"/>
              <a:t> 2023. Minimal metadata available.</a:t>
            </a:r>
          </a:p>
        </p:txBody>
      </p:sp>
      <p:pic>
        <p:nvPicPr>
          <p:cNvPr id="5" name="Picture 4" descr="A large building with many people&#10;&#10;AI-generated content may be incorrect.">
            <a:extLst>
              <a:ext uri="{FF2B5EF4-FFF2-40B4-BE49-F238E27FC236}">
                <a16:creationId xmlns:a16="http://schemas.microsoft.com/office/drawing/2014/main" id="{307EC714-CDE7-873A-F669-DE74DD08E4C0}"/>
              </a:ext>
            </a:extLst>
          </p:cNvPr>
          <p:cNvPicPr>
            <a:picLocks noChangeAspect="1"/>
          </p:cNvPicPr>
          <p:nvPr/>
        </p:nvPicPr>
        <p:blipFill>
          <a:blip r:embed="rId3"/>
          <a:srcRect l="10617" r="6138"/>
          <a:stretch/>
        </p:blipFill>
        <p:spPr>
          <a:xfrm>
            <a:off x="6093926" y="1116345"/>
            <a:ext cx="4821551" cy="3866172"/>
          </a:xfrm>
          <a:prstGeom prst="rect">
            <a:avLst/>
          </a:prstGeom>
        </p:spPr>
      </p:pic>
    </p:spTree>
    <p:extLst>
      <p:ext uri="{BB962C8B-B14F-4D97-AF65-F5344CB8AC3E}">
        <p14:creationId xmlns:p14="http://schemas.microsoft.com/office/powerpoint/2010/main" val="269968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03965-46B3-F697-B175-631A0E4B8C1D}"/>
            </a:ext>
          </a:extLst>
        </p:cNvPr>
        <p:cNvGrpSpPr/>
        <p:nvPr/>
      </p:nvGrpSpPr>
      <p:grpSpPr>
        <a:xfrm>
          <a:off x="0" y="0"/>
          <a:ext cx="0" cy="0"/>
          <a:chOff x="0" y="0"/>
          <a:chExt cx="0" cy="0"/>
        </a:xfrm>
      </p:grpSpPr>
      <p:pic>
        <p:nvPicPr>
          <p:cNvPr id="4" name="Picture 3" descr="A graph showing the number of items&#10;&#10;AI-generated content may be incorrect.">
            <a:extLst>
              <a:ext uri="{FF2B5EF4-FFF2-40B4-BE49-F238E27FC236}">
                <a16:creationId xmlns:a16="http://schemas.microsoft.com/office/drawing/2014/main" id="{59B80FAB-D90A-7890-0D65-0E741DED6B23}"/>
              </a:ext>
            </a:extLst>
          </p:cNvPr>
          <p:cNvPicPr>
            <a:picLocks noChangeAspect="1"/>
          </p:cNvPicPr>
          <p:nvPr/>
        </p:nvPicPr>
        <p:blipFill>
          <a:blip r:embed="rId3"/>
          <a:stretch>
            <a:fillRect/>
          </a:stretch>
        </p:blipFill>
        <p:spPr>
          <a:xfrm>
            <a:off x="4896502" y="2015732"/>
            <a:ext cx="7072679" cy="2712910"/>
          </a:xfrm>
          <a:prstGeom prst="rect">
            <a:avLst/>
          </a:prstGeom>
        </p:spPr>
      </p:pic>
      <p:sp>
        <p:nvSpPr>
          <p:cNvPr id="7" name="Title 1">
            <a:extLst>
              <a:ext uri="{FF2B5EF4-FFF2-40B4-BE49-F238E27FC236}">
                <a16:creationId xmlns:a16="http://schemas.microsoft.com/office/drawing/2014/main" id="{96FFEF97-775B-C103-B0A4-11CB121526C0}"/>
              </a:ext>
            </a:extLst>
          </p:cNvPr>
          <p:cNvSpPr>
            <a:spLocks noGrp="1"/>
          </p:cNvSpPr>
          <p:nvPr>
            <p:ph type="title"/>
          </p:nvPr>
        </p:nvSpPr>
        <p:spPr>
          <a:xfrm>
            <a:off x="1451581" y="966497"/>
            <a:ext cx="3530157" cy="1049235"/>
          </a:xfrm>
        </p:spPr>
        <p:txBody>
          <a:bodyPr>
            <a:normAutofit/>
          </a:bodyPr>
          <a:lstStyle/>
          <a:p>
            <a:r>
              <a:rPr lang="en-US" dirty="0"/>
              <a:t>Data Exploration</a:t>
            </a:r>
          </a:p>
        </p:txBody>
      </p:sp>
      <p:sp>
        <p:nvSpPr>
          <p:cNvPr id="8" name="Content Placeholder 2">
            <a:extLst>
              <a:ext uri="{FF2B5EF4-FFF2-40B4-BE49-F238E27FC236}">
                <a16:creationId xmlns:a16="http://schemas.microsoft.com/office/drawing/2014/main" id="{C03B990D-DC90-E60C-2D3B-260EFD9100BF}"/>
              </a:ext>
            </a:extLst>
          </p:cNvPr>
          <p:cNvSpPr>
            <a:spLocks noGrp="1"/>
          </p:cNvSpPr>
          <p:nvPr>
            <p:ph idx="1"/>
          </p:nvPr>
        </p:nvSpPr>
        <p:spPr>
          <a:xfrm>
            <a:off x="1451581" y="1703693"/>
            <a:ext cx="3526523" cy="3587835"/>
          </a:xfrm>
        </p:spPr>
        <p:txBody>
          <a:bodyPr>
            <a:normAutofit/>
          </a:bodyPr>
          <a:lstStyle/>
          <a:p>
            <a:pPr>
              <a:lnSpc>
                <a:spcPct val="110000"/>
              </a:lnSpc>
            </a:pPr>
            <a:r>
              <a:rPr lang="en-US" sz="1700" dirty="0"/>
              <a:t>There were several columns that were object datatypes. </a:t>
            </a:r>
          </a:p>
          <a:p>
            <a:pPr>
              <a:lnSpc>
                <a:spcPct val="110000"/>
              </a:lnSpc>
            </a:pPr>
            <a:r>
              <a:rPr lang="en-US" sz="1700" dirty="0"/>
              <a:t>Datatype conversions were needed to allow us to further analyze the data.</a:t>
            </a:r>
          </a:p>
          <a:p>
            <a:pPr lvl="1">
              <a:lnSpc>
                <a:spcPct val="110000"/>
              </a:lnSpc>
            </a:pPr>
            <a:r>
              <a:rPr lang="en-US" sz="1500" dirty="0"/>
              <a:t>i.e.: some dates as textual ranges, some as specific dates, others as strings.</a:t>
            </a:r>
          </a:p>
          <a:p>
            <a:pPr>
              <a:lnSpc>
                <a:spcPct val="110000"/>
              </a:lnSpc>
            </a:pPr>
            <a:r>
              <a:rPr lang="en-US" sz="1700" dirty="0"/>
              <a:t>Once data was turned numeric, we still faced issues that had to be addressed.</a:t>
            </a:r>
          </a:p>
        </p:txBody>
      </p:sp>
    </p:spTree>
    <p:extLst>
      <p:ext uri="{BB962C8B-B14F-4D97-AF65-F5344CB8AC3E}">
        <p14:creationId xmlns:p14="http://schemas.microsoft.com/office/powerpoint/2010/main" val="166233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29C9-0AB4-CE6C-4E37-3D52B731A9CC}"/>
              </a:ext>
            </a:extLst>
          </p:cNvPr>
          <p:cNvSpPr>
            <a:spLocks noGrp="1"/>
          </p:cNvSpPr>
          <p:nvPr>
            <p:ph type="title"/>
          </p:nvPr>
        </p:nvSpPr>
        <p:spPr/>
        <p:txBody>
          <a:bodyPr/>
          <a:lstStyle/>
          <a:p>
            <a:r>
              <a:rPr lang="en-US" dirty="0"/>
              <a:t>Outlier Detection</a:t>
            </a:r>
          </a:p>
        </p:txBody>
      </p:sp>
      <p:pic>
        <p:nvPicPr>
          <p:cNvPr id="7" name="Picture 6" descr="A graph showing the difference between scatter plot and an abnormal&#10;&#10;AI-generated content may be incorrect.">
            <a:extLst>
              <a:ext uri="{FF2B5EF4-FFF2-40B4-BE49-F238E27FC236}">
                <a16:creationId xmlns:a16="http://schemas.microsoft.com/office/drawing/2014/main" id="{03E94B2C-BA4E-2C28-65B0-E053338407F7}"/>
              </a:ext>
            </a:extLst>
          </p:cNvPr>
          <p:cNvPicPr>
            <a:picLocks noChangeAspect="1"/>
          </p:cNvPicPr>
          <p:nvPr/>
        </p:nvPicPr>
        <p:blipFill>
          <a:blip r:embed="rId3"/>
          <a:stretch>
            <a:fillRect/>
          </a:stretch>
        </p:blipFill>
        <p:spPr>
          <a:xfrm>
            <a:off x="505513" y="1477941"/>
            <a:ext cx="5426394" cy="4270773"/>
          </a:xfrm>
          <a:prstGeom prst="rect">
            <a:avLst/>
          </a:prstGeom>
        </p:spPr>
      </p:pic>
      <p:pic>
        <p:nvPicPr>
          <p:cNvPr id="11" name="Picture 10" descr="A graph showing a number of blue dots&#10;&#10;AI-generated content may be incorrect.">
            <a:extLst>
              <a:ext uri="{FF2B5EF4-FFF2-40B4-BE49-F238E27FC236}">
                <a16:creationId xmlns:a16="http://schemas.microsoft.com/office/drawing/2014/main" id="{26F0D3BA-C4CB-47CA-B581-1CB7E72A6AA3}"/>
              </a:ext>
            </a:extLst>
          </p:cNvPr>
          <p:cNvPicPr>
            <a:picLocks noChangeAspect="1"/>
          </p:cNvPicPr>
          <p:nvPr/>
        </p:nvPicPr>
        <p:blipFill>
          <a:blip r:embed="rId4"/>
          <a:stretch>
            <a:fillRect/>
          </a:stretch>
        </p:blipFill>
        <p:spPr>
          <a:xfrm>
            <a:off x="6230056" y="1484120"/>
            <a:ext cx="5426394" cy="4349785"/>
          </a:xfrm>
          <a:prstGeom prst="rect">
            <a:avLst/>
          </a:prstGeom>
        </p:spPr>
      </p:pic>
    </p:spTree>
    <p:extLst>
      <p:ext uri="{BB962C8B-B14F-4D97-AF65-F5344CB8AC3E}">
        <p14:creationId xmlns:p14="http://schemas.microsoft.com/office/powerpoint/2010/main" val="596202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72BC4-BCDB-8B78-8428-00318A7EAF85}"/>
            </a:ext>
          </a:extLst>
        </p:cNvPr>
        <p:cNvGrpSpPr/>
        <p:nvPr/>
      </p:nvGrpSpPr>
      <p:grpSpPr>
        <a:xfrm>
          <a:off x="0" y="0"/>
          <a:ext cx="0" cy="0"/>
          <a:chOff x="0" y="0"/>
          <a:chExt cx="0" cy="0"/>
        </a:xfrm>
      </p:grpSpPr>
      <p:pic>
        <p:nvPicPr>
          <p:cNvPr id="8" name="Picture 7" descr="A graph of different colored squares&#10;&#10;AI-generated content may be incorrect.">
            <a:extLst>
              <a:ext uri="{FF2B5EF4-FFF2-40B4-BE49-F238E27FC236}">
                <a16:creationId xmlns:a16="http://schemas.microsoft.com/office/drawing/2014/main" id="{5168D8AE-D0A1-F963-4FF6-0F8622E6924F}"/>
              </a:ext>
            </a:extLst>
          </p:cNvPr>
          <p:cNvPicPr>
            <a:picLocks noChangeAspect="1"/>
          </p:cNvPicPr>
          <p:nvPr/>
        </p:nvPicPr>
        <p:blipFill>
          <a:blip r:embed="rId3"/>
          <a:stretch>
            <a:fillRect/>
          </a:stretch>
        </p:blipFill>
        <p:spPr>
          <a:xfrm>
            <a:off x="6313667" y="2979992"/>
            <a:ext cx="5396958" cy="2080958"/>
          </a:xfrm>
          <a:prstGeom prst="rect">
            <a:avLst/>
          </a:prstGeom>
        </p:spPr>
      </p:pic>
      <p:sp>
        <p:nvSpPr>
          <p:cNvPr id="10" name="Title 1">
            <a:extLst>
              <a:ext uri="{FF2B5EF4-FFF2-40B4-BE49-F238E27FC236}">
                <a16:creationId xmlns:a16="http://schemas.microsoft.com/office/drawing/2014/main" id="{E3CB26E3-B5E3-5F70-3347-1055E875EDDE}"/>
              </a:ext>
            </a:extLst>
          </p:cNvPr>
          <p:cNvSpPr>
            <a:spLocks noGrp="1"/>
          </p:cNvSpPr>
          <p:nvPr>
            <p:ph type="title"/>
          </p:nvPr>
        </p:nvSpPr>
        <p:spPr>
          <a:xfrm>
            <a:off x="7064998" y="2619302"/>
            <a:ext cx="4186103" cy="425158"/>
          </a:xfrm>
        </p:spPr>
        <p:txBody>
          <a:bodyPr>
            <a:noAutofit/>
          </a:bodyPr>
          <a:lstStyle/>
          <a:p>
            <a:r>
              <a:rPr lang="en-US" sz="2000" b="1" dirty="0"/>
              <a:t>Post-Outliers\Anomaly Removal</a:t>
            </a:r>
          </a:p>
        </p:txBody>
      </p:sp>
      <p:sp>
        <p:nvSpPr>
          <p:cNvPr id="12" name="Content Placeholder 2">
            <a:extLst>
              <a:ext uri="{FF2B5EF4-FFF2-40B4-BE49-F238E27FC236}">
                <a16:creationId xmlns:a16="http://schemas.microsoft.com/office/drawing/2014/main" id="{98D1158A-0D3A-8111-84FD-4120D6827C87}"/>
              </a:ext>
            </a:extLst>
          </p:cNvPr>
          <p:cNvSpPr txBox="1">
            <a:spLocks/>
          </p:cNvSpPr>
          <p:nvPr/>
        </p:nvSpPr>
        <p:spPr>
          <a:xfrm>
            <a:off x="1499455" y="1179180"/>
            <a:ext cx="9741936" cy="358783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10000"/>
              </a:lnSpc>
            </a:pPr>
            <a:r>
              <a:rPr lang="en-US" sz="1600" b="0" i="0" dirty="0">
                <a:solidFill>
                  <a:srgbClr val="242424"/>
                </a:solidFill>
                <a:effectLst/>
                <a:latin typeface="Segoe UI" panose="020B0502040204020203" pitchFamily="34" charset="0"/>
              </a:rPr>
              <a:t>With only 1% of data removed post-isolation forest, there is a noticeable improvement in the legibility of some of the graphs, particularly the Object Begin Date. </a:t>
            </a:r>
          </a:p>
          <a:p>
            <a:pPr>
              <a:lnSpc>
                <a:spcPct val="110000"/>
              </a:lnSpc>
            </a:pPr>
            <a:r>
              <a:rPr lang="en-US" sz="1600" b="0" i="0" dirty="0">
                <a:solidFill>
                  <a:srgbClr val="242424"/>
                </a:solidFill>
                <a:effectLst/>
                <a:latin typeface="Segoe UI" panose="020B0502040204020203" pitchFamily="34" charset="0"/>
              </a:rPr>
              <a:t>The following plots shows a comparison of pre and post outliers\anomaly removal, highlighting the changes in object begin date and frequency.</a:t>
            </a:r>
            <a:endParaRPr lang="en-US" sz="1700" dirty="0"/>
          </a:p>
        </p:txBody>
      </p:sp>
      <p:sp>
        <p:nvSpPr>
          <p:cNvPr id="3" name="Content Placeholder 2">
            <a:extLst>
              <a:ext uri="{FF2B5EF4-FFF2-40B4-BE49-F238E27FC236}">
                <a16:creationId xmlns:a16="http://schemas.microsoft.com/office/drawing/2014/main" id="{E3B84D0F-42E4-C098-261C-576F8FBA66AD}"/>
              </a:ext>
            </a:extLst>
          </p:cNvPr>
          <p:cNvSpPr>
            <a:spLocks noGrp="1"/>
          </p:cNvSpPr>
          <p:nvPr>
            <p:ph idx="1"/>
          </p:nvPr>
        </p:nvSpPr>
        <p:spPr>
          <a:xfrm>
            <a:off x="1316916" y="2592639"/>
            <a:ext cx="4094757" cy="454047"/>
          </a:xfrm>
        </p:spPr>
        <p:txBody>
          <a:bodyPr>
            <a:noAutofit/>
          </a:bodyPr>
          <a:lstStyle/>
          <a:p>
            <a:pPr marL="0" indent="0">
              <a:buNone/>
            </a:pPr>
            <a:r>
              <a:rPr lang="en-US" b="1" dirty="0"/>
              <a:t>Pre-Outliers\Anomaly Removal</a:t>
            </a:r>
          </a:p>
        </p:txBody>
      </p:sp>
      <p:pic>
        <p:nvPicPr>
          <p:cNvPr id="4" name="Picture 3" descr="A graph with a bar graph&#10;&#10;AI-generated content may be incorrect.">
            <a:extLst>
              <a:ext uri="{FF2B5EF4-FFF2-40B4-BE49-F238E27FC236}">
                <a16:creationId xmlns:a16="http://schemas.microsoft.com/office/drawing/2014/main" id="{144958DF-50AD-6737-39F9-056ED4028D57}"/>
              </a:ext>
            </a:extLst>
          </p:cNvPr>
          <p:cNvPicPr>
            <a:picLocks noChangeAspect="1"/>
          </p:cNvPicPr>
          <p:nvPr/>
        </p:nvPicPr>
        <p:blipFill>
          <a:blip r:embed="rId4"/>
          <a:stretch>
            <a:fillRect/>
          </a:stretch>
        </p:blipFill>
        <p:spPr>
          <a:xfrm>
            <a:off x="439332" y="2979992"/>
            <a:ext cx="5599912" cy="2098393"/>
          </a:xfrm>
          <a:prstGeom prst="rect">
            <a:avLst/>
          </a:prstGeom>
        </p:spPr>
      </p:pic>
    </p:spTree>
    <p:extLst>
      <p:ext uri="{BB962C8B-B14F-4D97-AF65-F5344CB8AC3E}">
        <p14:creationId xmlns:p14="http://schemas.microsoft.com/office/powerpoint/2010/main" val="8298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EE95-DAD8-4328-D368-FADA70DCCD9F}"/>
              </a:ext>
            </a:extLst>
          </p:cNvPr>
          <p:cNvSpPr>
            <a:spLocks noGrp="1"/>
          </p:cNvSpPr>
          <p:nvPr>
            <p:ph type="title"/>
          </p:nvPr>
        </p:nvSpPr>
        <p:spPr>
          <a:xfrm>
            <a:off x="1130270" y="1197011"/>
            <a:ext cx="9603275" cy="1049235"/>
          </a:xfrm>
        </p:spPr>
        <p:txBody>
          <a:bodyPr/>
          <a:lstStyle/>
          <a:p>
            <a:endParaRPr lang="en-US"/>
          </a:p>
        </p:txBody>
      </p:sp>
      <p:pic>
        <p:nvPicPr>
          <p:cNvPr id="5" name="Content Placeholder 4" descr="A graph showing a number of colored squares&#10;&#10;AI-generated content may be incorrect.">
            <a:extLst>
              <a:ext uri="{FF2B5EF4-FFF2-40B4-BE49-F238E27FC236}">
                <a16:creationId xmlns:a16="http://schemas.microsoft.com/office/drawing/2014/main" id="{75B74495-9B56-977F-2EBD-770C9816E999}"/>
              </a:ext>
            </a:extLst>
          </p:cNvPr>
          <p:cNvPicPr>
            <a:picLocks noGrp="1" noChangeAspect="1"/>
          </p:cNvPicPr>
          <p:nvPr>
            <p:ph idx="1"/>
          </p:nvPr>
        </p:nvPicPr>
        <p:blipFill>
          <a:blip r:embed="rId3"/>
          <a:stretch>
            <a:fillRect/>
          </a:stretch>
        </p:blipFill>
        <p:spPr>
          <a:xfrm>
            <a:off x="268892" y="1047111"/>
            <a:ext cx="11654215" cy="4484260"/>
          </a:xfrm>
        </p:spPr>
      </p:pic>
    </p:spTree>
    <p:extLst>
      <p:ext uri="{BB962C8B-B14F-4D97-AF65-F5344CB8AC3E}">
        <p14:creationId xmlns:p14="http://schemas.microsoft.com/office/powerpoint/2010/main" val="218101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graph&#10;&#10;AI-generated content may be incorrect.">
            <a:extLst>
              <a:ext uri="{FF2B5EF4-FFF2-40B4-BE49-F238E27FC236}">
                <a16:creationId xmlns:a16="http://schemas.microsoft.com/office/drawing/2014/main" id="{197563D7-7014-E0EF-3C78-E663005B3D98}"/>
              </a:ext>
            </a:extLst>
          </p:cNvPr>
          <p:cNvPicPr>
            <a:picLocks noChangeAspect="1"/>
          </p:cNvPicPr>
          <p:nvPr/>
        </p:nvPicPr>
        <p:blipFill>
          <a:blip r:embed="rId3"/>
          <a:stretch>
            <a:fillRect/>
          </a:stretch>
        </p:blipFill>
        <p:spPr>
          <a:xfrm>
            <a:off x="292157" y="1003617"/>
            <a:ext cx="7088449" cy="4850766"/>
          </a:xfrm>
          <a:prstGeom prst="rect">
            <a:avLst/>
          </a:prstGeom>
        </p:spPr>
      </p:pic>
      <p:pic>
        <p:nvPicPr>
          <p:cNvPr id="16" name="Picture 15" descr="A screen shot of a graph&#10;&#10;AI-generated content may be incorrect.">
            <a:extLst>
              <a:ext uri="{FF2B5EF4-FFF2-40B4-BE49-F238E27FC236}">
                <a16:creationId xmlns:a16="http://schemas.microsoft.com/office/drawing/2014/main" id="{D091B56D-9CED-9358-C048-51CEAA7B061A}"/>
              </a:ext>
            </a:extLst>
          </p:cNvPr>
          <p:cNvPicPr>
            <a:picLocks noChangeAspect="1"/>
          </p:cNvPicPr>
          <p:nvPr/>
        </p:nvPicPr>
        <p:blipFill>
          <a:blip r:embed="rId4"/>
          <a:stretch>
            <a:fillRect/>
          </a:stretch>
        </p:blipFill>
        <p:spPr>
          <a:xfrm>
            <a:off x="7412187" y="966943"/>
            <a:ext cx="4487656" cy="4867101"/>
          </a:xfrm>
          <a:prstGeom prst="rect">
            <a:avLst/>
          </a:prstGeom>
        </p:spPr>
      </p:pic>
    </p:spTree>
    <p:extLst>
      <p:ext uri="{BB962C8B-B14F-4D97-AF65-F5344CB8AC3E}">
        <p14:creationId xmlns:p14="http://schemas.microsoft.com/office/powerpoint/2010/main" val="205633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07ECB-231B-4A14-E3FF-7293F2802680}"/>
            </a:ext>
          </a:extLst>
        </p:cNvPr>
        <p:cNvGrpSpPr/>
        <p:nvPr/>
      </p:nvGrpSpPr>
      <p:grpSpPr>
        <a:xfrm>
          <a:off x="0" y="0"/>
          <a:ext cx="0" cy="0"/>
          <a:chOff x="0" y="0"/>
          <a:chExt cx="0" cy="0"/>
        </a:xfrm>
      </p:grpSpPr>
      <p:pic>
        <p:nvPicPr>
          <p:cNvPr id="17" name="Picture 16" descr="A screenshot of a graph&#10;&#10;AI-generated content may be incorrect.">
            <a:extLst>
              <a:ext uri="{FF2B5EF4-FFF2-40B4-BE49-F238E27FC236}">
                <a16:creationId xmlns:a16="http://schemas.microsoft.com/office/drawing/2014/main" id="{539C84C8-9868-DDAE-20F8-9828760E7D4A}"/>
              </a:ext>
            </a:extLst>
          </p:cNvPr>
          <p:cNvPicPr>
            <a:picLocks noChangeAspect="1"/>
          </p:cNvPicPr>
          <p:nvPr/>
        </p:nvPicPr>
        <p:blipFill>
          <a:blip r:embed="rId3"/>
          <a:stretch>
            <a:fillRect/>
          </a:stretch>
        </p:blipFill>
        <p:spPr>
          <a:xfrm>
            <a:off x="269984" y="975278"/>
            <a:ext cx="7189630" cy="4907444"/>
          </a:xfrm>
          <a:prstGeom prst="rect">
            <a:avLst/>
          </a:prstGeom>
        </p:spPr>
      </p:pic>
      <p:pic>
        <p:nvPicPr>
          <p:cNvPr id="19" name="Picture 18" descr="A graph with green dots&#10;&#10;AI-generated content may be incorrect.">
            <a:extLst>
              <a:ext uri="{FF2B5EF4-FFF2-40B4-BE49-F238E27FC236}">
                <a16:creationId xmlns:a16="http://schemas.microsoft.com/office/drawing/2014/main" id="{2A86E0C9-18C7-2D64-1144-308345A71BD3}"/>
              </a:ext>
            </a:extLst>
          </p:cNvPr>
          <p:cNvPicPr>
            <a:picLocks noChangeAspect="1"/>
          </p:cNvPicPr>
          <p:nvPr/>
        </p:nvPicPr>
        <p:blipFill>
          <a:blip r:embed="rId4"/>
          <a:stretch>
            <a:fillRect/>
          </a:stretch>
        </p:blipFill>
        <p:spPr>
          <a:xfrm>
            <a:off x="7495081" y="1033481"/>
            <a:ext cx="4426935" cy="4849241"/>
          </a:xfrm>
          <a:prstGeom prst="rect">
            <a:avLst/>
          </a:prstGeom>
        </p:spPr>
      </p:pic>
    </p:spTree>
    <p:extLst>
      <p:ext uri="{BB962C8B-B14F-4D97-AF65-F5344CB8AC3E}">
        <p14:creationId xmlns:p14="http://schemas.microsoft.com/office/powerpoint/2010/main" val="420339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C7F2-C8AF-2A17-4D45-4C9CEB5C5B2A}"/>
              </a:ext>
            </a:extLst>
          </p:cNvPr>
          <p:cNvSpPr>
            <a:spLocks noGrp="1"/>
          </p:cNvSpPr>
          <p:nvPr>
            <p:ph type="title"/>
          </p:nvPr>
        </p:nvSpPr>
        <p:spPr>
          <a:xfrm>
            <a:off x="995359" y="953324"/>
            <a:ext cx="9603275" cy="1049235"/>
          </a:xfrm>
        </p:spPr>
        <p:txBody>
          <a:bodyPr/>
          <a:lstStyle/>
          <a:p>
            <a:r>
              <a:rPr lang="en-US" dirty="0"/>
              <a:t>Modeling Potential</a:t>
            </a:r>
          </a:p>
        </p:txBody>
      </p:sp>
      <p:sp>
        <p:nvSpPr>
          <p:cNvPr id="3" name="Content Placeholder 2">
            <a:extLst>
              <a:ext uri="{FF2B5EF4-FFF2-40B4-BE49-F238E27FC236}">
                <a16:creationId xmlns:a16="http://schemas.microsoft.com/office/drawing/2014/main" id="{8447E8AA-6BE9-A47D-7A74-3B43A9150E00}"/>
              </a:ext>
            </a:extLst>
          </p:cNvPr>
          <p:cNvSpPr>
            <a:spLocks noGrp="1"/>
          </p:cNvSpPr>
          <p:nvPr>
            <p:ph idx="1"/>
          </p:nvPr>
        </p:nvSpPr>
        <p:spPr>
          <a:xfrm>
            <a:off x="882484" y="1545490"/>
            <a:ext cx="4356130" cy="4179434"/>
          </a:xfrm>
        </p:spPr>
        <p:txBody>
          <a:bodyPr>
            <a:normAutofit/>
          </a:bodyPr>
          <a:lstStyle/>
          <a:p>
            <a:r>
              <a:rPr lang="en-US" dirty="0"/>
              <a:t>Decision Tree and Random Forest models applied to predict department classification</a:t>
            </a:r>
          </a:p>
          <a:p>
            <a:r>
              <a:rPr lang="en-US" dirty="0"/>
              <a:t>Random Forest always out-performed by 1%-2% margin</a:t>
            </a:r>
          </a:p>
          <a:p>
            <a:r>
              <a:rPr lang="en-US" dirty="0"/>
              <a:t>Anomalies improved model by minimal amount</a:t>
            </a:r>
          </a:p>
          <a:p>
            <a:r>
              <a:rPr lang="en-US" dirty="0"/>
              <a:t>Matrix itself reveals information on crossover</a:t>
            </a:r>
          </a:p>
        </p:txBody>
      </p:sp>
      <p:pic>
        <p:nvPicPr>
          <p:cNvPr id="9" name="Picture 8" descr="A graph of numbers and a number of objects&#10;&#10;AI-generated content may be incorrect.">
            <a:extLst>
              <a:ext uri="{FF2B5EF4-FFF2-40B4-BE49-F238E27FC236}">
                <a16:creationId xmlns:a16="http://schemas.microsoft.com/office/drawing/2014/main" id="{0BE893CC-429D-26F0-A377-A12033246691}"/>
              </a:ext>
            </a:extLst>
          </p:cNvPr>
          <p:cNvPicPr>
            <a:picLocks noChangeAspect="1"/>
          </p:cNvPicPr>
          <p:nvPr/>
        </p:nvPicPr>
        <p:blipFill>
          <a:blip r:embed="rId3"/>
          <a:stretch>
            <a:fillRect/>
          </a:stretch>
        </p:blipFill>
        <p:spPr>
          <a:xfrm>
            <a:off x="5238614" y="953324"/>
            <a:ext cx="6699698" cy="4179435"/>
          </a:xfrm>
          <a:prstGeom prst="rect">
            <a:avLst/>
          </a:prstGeom>
        </p:spPr>
      </p:pic>
      <p:pic>
        <p:nvPicPr>
          <p:cNvPr id="11" name="Picture 10" descr="A number and numbers on a white background&#10;&#10;AI-generated content may be incorrect.">
            <a:extLst>
              <a:ext uri="{FF2B5EF4-FFF2-40B4-BE49-F238E27FC236}">
                <a16:creationId xmlns:a16="http://schemas.microsoft.com/office/drawing/2014/main" id="{47637252-2CC3-AA13-44FD-5FEF6E2D4B72}"/>
              </a:ext>
            </a:extLst>
          </p:cNvPr>
          <p:cNvPicPr>
            <a:picLocks noChangeAspect="1"/>
          </p:cNvPicPr>
          <p:nvPr/>
        </p:nvPicPr>
        <p:blipFill>
          <a:blip r:embed="rId4"/>
          <a:stretch>
            <a:fillRect/>
          </a:stretch>
        </p:blipFill>
        <p:spPr>
          <a:xfrm>
            <a:off x="7086756" y="5237745"/>
            <a:ext cx="3251200" cy="457200"/>
          </a:xfrm>
          <a:prstGeom prst="rect">
            <a:avLst/>
          </a:prstGeom>
        </p:spPr>
      </p:pic>
    </p:spTree>
    <p:extLst>
      <p:ext uri="{BB962C8B-B14F-4D97-AF65-F5344CB8AC3E}">
        <p14:creationId xmlns:p14="http://schemas.microsoft.com/office/powerpoint/2010/main" val="328203339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1724</TotalTime>
  <Words>1382</Words>
  <Application>Microsoft Office PowerPoint</Application>
  <PresentationFormat>Widescreen</PresentationFormat>
  <Paragraphs>103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Century Gothic</vt:lpstr>
      <vt:lpstr>Segoe UI</vt:lpstr>
      <vt:lpstr>Wingdings</vt:lpstr>
      <vt:lpstr>Gallery</vt:lpstr>
      <vt:lpstr>Met Data Analysis</vt:lpstr>
      <vt:lpstr>Research Question</vt:lpstr>
      <vt:lpstr>Data Exploration</vt:lpstr>
      <vt:lpstr>Outlier Detection</vt:lpstr>
      <vt:lpstr>Post-Outliers\Anomaly Removal</vt:lpstr>
      <vt:lpstr>PowerPoint Presentation</vt:lpstr>
      <vt:lpstr>PowerPoint Presentation</vt:lpstr>
      <vt:lpstr>PowerPoint Presentation</vt:lpstr>
      <vt:lpstr>Modeling Potential</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Reid Holben</dc:creator>
  <cp:lastModifiedBy>Gabriel Barela</cp:lastModifiedBy>
  <cp:revision>4</cp:revision>
  <dcterms:created xsi:type="dcterms:W3CDTF">2025-03-08T22:53:21Z</dcterms:created>
  <dcterms:modified xsi:type="dcterms:W3CDTF">2025-03-10T04:29:21Z</dcterms:modified>
</cp:coreProperties>
</file>